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6"/>
  </p:notesMasterIdLst>
  <p:sldIdLst>
    <p:sldId id="256" r:id="rId2"/>
    <p:sldId id="259" r:id="rId3"/>
    <p:sldId id="266" r:id="rId4"/>
    <p:sldId id="265" r:id="rId5"/>
    <p:sldId id="262" r:id="rId6"/>
    <p:sldId id="263" r:id="rId7"/>
    <p:sldId id="261" r:id="rId8"/>
    <p:sldId id="264" r:id="rId9"/>
    <p:sldId id="257" r:id="rId10"/>
    <p:sldId id="268" r:id="rId11"/>
    <p:sldId id="258" r:id="rId12"/>
    <p:sldId id="269" r:id="rId13"/>
    <p:sldId id="267" r:id="rId14"/>
    <p:sldId id="260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3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18CD2-7FF0-440D-80AE-5A4549DAF741}" type="datetimeFigureOut">
              <a:rPr lang="de-DE"/>
              <a:t>16.06.2016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51ECAA-7656-4EB4-9528-CF201E20B1A9}" type="slidenum">
              <a:rPr lang="de-DE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3006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1ECAA-7656-4EB4-9528-CF201E20B1A9}" type="slidenum">
              <a:rPr lang="de-DE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4071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1ECAA-7656-4EB4-9528-CF201E20B1A9}" type="slidenum">
              <a:rPr lang="de-DE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7270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021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6376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7205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912906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0575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73634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7287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3204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7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5891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2339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3408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360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744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9284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1200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9196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9B143F7-1105-44A2-8AAC-FD6DDF6DA8B7}" type="datetimeFigureOut">
              <a:rPr lang="de-DE" smtClean="0"/>
              <a:t>16.06.2016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866F56-483B-4FE0-991F-8C73914DD2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34895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ff.uni-mainz.de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de-DE" dirty="0"/>
              <a:t>Die bunte Welt der Farbstoffe</a:t>
            </a:r>
          </a:p>
        </p:txBody>
      </p:sp>
    </p:spTree>
    <p:extLst>
      <p:ext uri="{BB962C8B-B14F-4D97-AF65-F5344CB8AC3E}">
        <p14:creationId xmlns:p14="http://schemas.microsoft.com/office/powerpoint/2010/main" val="3503523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 descr="kieselgel_lauf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90506" y="1598094"/>
            <a:ext cx="4730057" cy="4445519"/>
          </a:xfrm>
        </p:spPr>
      </p:pic>
      <p:pic>
        <p:nvPicPr>
          <p:cNvPr id="6" name="Grafik 5" descr="Dc_beschrifte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116" y="1562729"/>
            <a:ext cx="6914654" cy="476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503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Untersuchung der Farbstoffe in Paprika (aktuelle Arbeit)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Lösungsmittel: Aceton</a:t>
            </a:r>
          </a:p>
          <a:p>
            <a:r>
              <a:rPr lang="de-DE" dirty="0"/>
              <a:t>Fließmittel: Petroleumbenzin, Propan-2-ol (9:1)</a:t>
            </a:r>
          </a:p>
          <a:p>
            <a:r>
              <a:rPr lang="de-DE" dirty="0"/>
              <a:t>Ergebnis: „1 Paprikafarbstoff“ werden in eine Vielzahl anderer Farbstoffe  aufgetrennt</a:t>
            </a:r>
          </a:p>
          <a:p>
            <a:r>
              <a:rPr lang="de-DE" dirty="0"/>
              <a:t>…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continued</a:t>
            </a:r>
            <a:endParaRPr lang="de-DE" dirty="0"/>
          </a:p>
          <a:p>
            <a:endParaRPr lang="de-DE" dirty="0"/>
          </a:p>
        </p:txBody>
      </p:sp>
      <p:pic>
        <p:nvPicPr>
          <p:cNvPr id="4" name="Grafik 3" descr="kieselgel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55323" y="1688869"/>
            <a:ext cx="27432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084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 descr="IMG_20160128_142515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93838" y="-25400"/>
            <a:ext cx="9209578" cy="6904220"/>
          </a:xfrm>
        </p:spPr>
      </p:pic>
    </p:spTree>
    <p:extLst>
      <p:ext uri="{BB962C8B-B14F-4D97-AF65-F5344CB8AC3E}">
        <p14:creationId xmlns:p14="http://schemas.microsoft.com/office/powerpoint/2010/main" val="1712873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Noch geplant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Dünnschichtchromatografie von Paprika auswerten</a:t>
            </a:r>
          </a:p>
          <a:p>
            <a:r>
              <a:rPr lang="de-DE" dirty="0"/>
              <a:t>Geschichte der Lebensmittelfarbstoffe</a:t>
            </a:r>
          </a:p>
          <a:p>
            <a:pPr lvl="0"/>
            <a:r>
              <a:rPr lang="de-DE" dirty="0"/>
              <a:t>(Ersatzstoffe für Tierische Farbstoffe)</a:t>
            </a:r>
          </a:p>
          <a:p>
            <a:r>
              <a:rPr lang="de-DE" dirty="0"/>
              <a:t>Herstellung von Lebensmittelfarben und vergleich mit gekauften Farbstoffen</a:t>
            </a:r>
          </a:p>
        </p:txBody>
      </p:sp>
    </p:spTree>
    <p:extLst>
      <p:ext uri="{BB962C8B-B14F-4D97-AF65-F5344CB8AC3E}">
        <p14:creationId xmlns:p14="http://schemas.microsoft.com/office/powerpoint/2010/main" val="340167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Quellen: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1800" dirty="0">
                <a:hlinkClick r:id="rId2"/>
              </a:rPr>
              <a:t>http://www.staff.uni-mainz.de/</a:t>
            </a:r>
            <a:endParaRPr lang="de-DE" sz="1800" dirty="0"/>
          </a:p>
          <a:p>
            <a:r>
              <a:rPr lang="de-DE" sz="1800" dirty="0"/>
              <a:t>„Chemie“ </a:t>
            </a:r>
            <a:r>
              <a:rPr lang="de-DE" sz="1600" dirty="0"/>
              <a:t>von Georg Wittke 1984, 2.te Auflage</a:t>
            </a:r>
          </a:p>
          <a:p>
            <a:r>
              <a:rPr lang="de-DE" sz="1600" dirty="0"/>
              <a:t>http://www.degruyter.com/dg/viewarticle.fullcontentlink:pdfeventlink/$002fj$002fcttr.1978.9.issue-5$002fcttr-2013-0460$002fcttr-2013-0460.pdf?t:ac=j$002fcttr.1978.9.issue-5$002fcttr-2013-0460$002fcttr-2013-0460.xml</a:t>
            </a:r>
          </a:p>
          <a:p>
            <a:r>
              <a:rPr lang="de-DE" sz="1600" dirty="0"/>
              <a:t>„Dünnschicht-Chromatographie: Ein Laboratoriums Handbuch“ von Egon Stahl 1967, 2te Auflage</a:t>
            </a:r>
          </a:p>
          <a:p>
            <a:r>
              <a:rPr lang="de-DE" sz="1600" dirty="0"/>
              <a:t>Chemie Heute Sek. II, 7. Auflage, Schroedel Verlag, Hannover, 2004 </a:t>
            </a:r>
          </a:p>
          <a:p>
            <a:r>
              <a:rPr lang="de-DE" sz="1600" dirty="0"/>
              <a:t>Vollhardt, K.P.C., Schore, N.E., Organische Chemie, 4. Aufl., </a:t>
            </a:r>
            <a:r>
              <a:rPr lang="de-DE" sz="1600" dirty="0" err="1"/>
              <a:t>Wiley</a:t>
            </a:r>
            <a:r>
              <a:rPr lang="de-DE" sz="1600" dirty="0"/>
              <a:t>-VCH Weinheim, 2005 </a:t>
            </a:r>
          </a:p>
          <a:p>
            <a:r>
              <a:rPr lang="en-US" sz="1600" dirty="0"/>
              <a:t> Fisher, C and </a:t>
            </a:r>
            <a:r>
              <a:rPr lang="en-US" sz="1600" dirty="0" err="1"/>
              <a:t>Kocis</a:t>
            </a:r>
            <a:r>
              <a:rPr lang="en-US" sz="1600" dirty="0"/>
              <a:t>, JA, "Separation of Paprika Pigments by HPLC" J. Agric. Food Chem. 35 pp. 55-57, 1987</a:t>
            </a:r>
          </a:p>
          <a:p>
            <a:r>
              <a:rPr lang="de-DE" sz="1600" dirty="0"/>
              <a:t>https://de.wikipedia.org/wiki/Cochenilleschildlaus</a:t>
            </a:r>
          </a:p>
          <a:p>
            <a:endParaRPr lang="de-DE" sz="1600" dirty="0"/>
          </a:p>
          <a:p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159182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Entstehung von Farben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Elektronenanregung durch Zufuhr von Energie (z.B. Licht der Sonne)</a:t>
            </a:r>
          </a:p>
          <a:p>
            <a:r>
              <a:rPr lang="de-DE" dirty="0"/>
              <a:t>Zurückfallen des angeregten Elektrons auf sein ursprüngliches Energieniveu </a:t>
            </a:r>
          </a:p>
          <a:p>
            <a:r>
              <a:rPr lang="de-DE" dirty="0">
                <a:sym typeface="Wingdings" panose="05000000000000000000" pitchFamily="2" charset="2"/>
              </a:rPr>
              <a:t> Aussenden von Energie in Form von Photonen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6591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Eigenschaften eines farbigen Stoffes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Großes </a:t>
            </a:r>
            <a:r>
              <a:rPr lang="de-DE" dirty="0" err="1"/>
              <a:t>delokalisiertes</a:t>
            </a:r>
            <a:r>
              <a:rPr lang="de-DE" dirty="0"/>
              <a:t> Pi-</a:t>
            </a:r>
            <a:r>
              <a:rPr lang="de-DE" dirty="0" err="1"/>
              <a:t>elektronensystem</a:t>
            </a:r>
            <a:r>
              <a:rPr lang="de-DE" dirty="0"/>
              <a:t> mit (anti-)</a:t>
            </a:r>
            <a:r>
              <a:rPr lang="de-DE" dirty="0" err="1"/>
              <a:t>auxochromen</a:t>
            </a:r>
            <a:endParaRPr lang="de-DE" dirty="0"/>
          </a:p>
          <a:p>
            <a:r>
              <a:rPr lang="de-DE" dirty="0">
                <a:sym typeface="Wingdings" panose="05000000000000000000" pitchFamily="2" charset="2"/>
              </a:rPr>
              <a:t> erleichterte Anregbarkeit der Elektronen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pPr lvl="8"/>
            <a:endParaRPr lang="de-DE" dirty="0">
              <a:sym typeface="Wingdings" panose="05000000000000000000" pitchFamily="2" charset="2"/>
            </a:endParaRPr>
          </a:p>
          <a:p>
            <a:pPr lvl="8"/>
            <a:endParaRPr lang="de-DE" dirty="0">
              <a:sym typeface="Wingdings" panose="05000000000000000000" pitchFamily="2" charset="2"/>
            </a:endParaRPr>
          </a:p>
          <a:p>
            <a:pPr lvl="8"/>
            <a:endParaRPr lang="de-DE" dirty="0">
              <a:sym typeface="Wingdings" panose="05000000000000000000" pitchFamily="2" charset="2"/>
            </a:endParaRPr>
          </a:p>
          <a:p>
            <a:pPr lvl="8"/>
            <a:endParaRPr lang="de-DE" dirty="0">
              <a:sym typeface="Wingdings" panose="05000000000000000000" pitchFamily="2" charset="2"/>
            </a:endParaRPr>
          </a:p>
          <a:p>
            <a:pPr lvl="8"/>
            <a:r>
              <a:rPr lang="de-DE" sz="2200" dirty="0"/>
              <a:t>4-Aminobenzylalkohol</a:t>
            </a:r>
            <a:endParaRPr lang="de-DE" sz="2200" dirty="0">
              <a:sym typeface="Wingdings" panose="05000000000000000000" pitchFamily="2" charset="2"/>
            </a:endParaRPr>
          </a:p>
          <a:p>
            <a:endParaRPr lang="de-DE" dirty="0"/>
          </a:p>
        </p:txBody>
      </p:sp>
      <p:pic>
        <p:nvPicPr>
          <p:cNvPr id="4106" name="Picture 10" descr="https://upload.wikimedia.org/wikipedia/commons/thumb/c/c5/4-Aminobenzylalkohol.svg/75px-4-Aminobenzylalkohol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1710" y="2446868"/>
            <a:ext cx="2054551" cy="4136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833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Farbigkeit eines Körpers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19667" y="1893358"/>
            <a:ext cx="10515600" cy="4351338"/>
          </a:xfrm>
        </p:spPr>
        <p:txBody>
          <a:bodyPr/>
          <a:lstStyle/>
          <a:p>
            <a:r>
              <a:rPr lang="de-DE" dirty="0"/>
              <a:t>Anhebung des Elektrons auf eine unbesetzte, energiereichere Stufe durch Zufuhr von Licht einer bestimmten Wellenlänge (Absorption des Lichts)</a:t>
            </a:r>
          </a:p>
          <a:p>
            <a:r>
              <a:rPr lang="de-DE" dirty="0"/>
              <a:t>Addition des restlichen Lichts zu einem reflektierten Strahl (= Eigenfarbe des Körpers)</a:t>
            </a:r>
          </a:p>
          <a:p>
            <a:r>
              <a:rPr lang="de-DE" dirty="0"/>
              <a:t>Sonderfälle: </a:t>
            </a:r>
          </a:p>
          <a:p>
            <a:pPr lvl="1"/>
            <a:r>
              <a:rPr lang="de-DE" dirty="0"/>
              <a:t>Weiße Körper: Reflexion des gesamten einfallenden Lichtspektrums</a:t>
            </a:r>
          </a:p>
          <a:p>
            <a:pPr lvl="1"/>
            <a:r>
              <a:rPr lang="de-DE" dirty="0"/>
              <a:t>Schwarze Körper: Absorption des gesamten einfallenden Lichtspektrums</a:t>
            </a:r>
          </a:p>
        </p:txBody>
      </p:sp>
    </p:spTree>
    <p:extLst>
      <p:ext uri="{BB962C8B-B14F-4D97-AF65-F5344CB8AC3E}">
        <p14:creationId xmlns:p14="http://schemas.microsoft.com/office/powerpoint/2010/main" val="300714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050" name="Picture 2" descr="https://upload.wikimedia.org/wikipedia/commons/7/73/Kaktusfeld_200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49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3698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076" name="Picture 4" descr="https://upload.wikimedia.org/wikipedia/commons/2/20/Cochenille_z02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33" y="0"/>
            <a:ext cx="12073467" cy="6887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024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281334"/>
          </a:xfrm>
        </p:spPr>
      </p:pic>
    </p:spTree>
    <p:extLst>
      <p:ext uri="{BB962C8B-B14F-4D97-AF65-F5344CB8AC3E}">
        <p14:creationId xmlns:p14="http://schemas.microsoft.com/office/powerpoint/2010/main" val="3764127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E-Nummern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Zusatzstoffe um Geschmack, Haltbarkeit oder Farbe des Lebensmittels zu verbessern</a:t>
            </a:r>
          </a:p>
          <a:p>
            <a:r>
              <a:rPr lang="de-DE" dirty="0"/>
              <a:t>Europaweite Gültigkeit für einfaches Erkennen von Zusatzstoffen (Cochenille, Karmin, Karminsäure, Echtes Karmin, Karminrot)</a:t>
            </a:r>
          </a:p>
          <a:p>
            <a:r>
              <a:rPr lang="de-DE" dirty="0"/>
              <a:t>Regulierung durch Europäische Behörde für Lebensmittelsicherheit</a:t>
            </a:r>
          </a:p>
          <a:p>
            <a:r>
              <a:rPr lang="de-DE" dirty="0"/>
              <a:t>Bei Farbstoffen: (E100-E180)</a:t>
            </a:r>
          </a:p>
          <a:p>
            <a:r>
              <a:rPr lang="de-DE" dirty="0" err="1"/>
              <a:t>Gefärdungshinweise</a:t>
            </a:r>
            <a:r>
              <a:rPr lang="de-DE" dirty="0"/>
              <a:t>: </a:t>
            </a:r>
          </a:p>
          <a:p>
            <a:pPr lvl="1"/>
            <a:r>
              <a:rPr lang="de-DE" dirty="0"/>
              <a:t>„Kann die Aufmerksamkeit von Kindern beeinträchtigen“</a:t>
            </a:r>
          </a:p>
          <a:p>
            <a:pPr lvl="1"/>
            <a:r>
              <a:rPr lang="de-DE" dirty="0"/>
              <a:t>„Kann pseudoallergische Symptome an Haut und Atemwegen hervorrufen“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3077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Untersuchung des Farbüberzugs von Schokolinsen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Auflösen der Farbstoffe (Lösungsmittel: Ethanol und Wasser (1:1))</a:t>
            </a:r>
          </a:p>
          <a:p>
            <a:r>
              <a:rPr lang="de-DE" dirty="0"/>
              <a:t>Auftragen der gelösten Farbstoffe mithilfe von Kapillaren auf die </a:t>
            </a:r>
            <a:r>
              <a:rPr lang="de-DE" dirty="0" err="1"/>
              <a:t>Kieselgelplatte</a:t>
            </a:r>
            <a:r>
              <a:rPr lang="de-DE" dirty="0"/>
              <a:t> (</a:t>
            </a:r>
            <a:r>
              <a:rPr lang="de-DE" dirty="0">
                <a:sym typeface="Wingdings" panose="05000000000000000000" pitchFamily="2" charset="2"/>
              </a:rPr>
              <a:t>feste Phase)</a:t>
            </a:r>
            <a:r>
              <a:rPr lang="de-DE" dirty="0"/>
              <a:t>  </a:t>
            </a:r>
          </a:p>
          <a:p>
            <a:r>
              <a:rPr lang="de-DE" dirty="0"/>
              <a:t>Laufmittel: Ethanol, Aceton Essigsäureethylester(1:1:1)</a:t>
            </a:r>
          </a:p>
          <a:p>
            <a:r>
              <a:rPr lang="de-DE" dirty="0"/>
              <a:t>Ergebnis: Patentblau( </a:t>
            </a:r>
            <a:r>
              <a:rPr lang="de-DE" dirty="0" err="1"/>
              <a:t>Rf</a:t>
            </a:r>
            <a:r>
              <a:rPr lang="de-DE" dirty="0"/>
              <a:t> =0,8), </a:t>
            </a:r>
            <a:r>
              <a:rPr lang="de-DE" dirty="0" err="1"/>
              <a:t>Chinolingelb</a:t>
            </a:r>
            <a:r>
              <a:rPr lang="de-DE" dirty="0"/>
              <a:t>(</a:t>
            </a:r>
            <a:r>
              <a:rPr lang="de-DE" dirty="0" err="1"/>
              <a:t>Rf</a:t>
            </a:r>
            <a:r>
              <a:rPr lang="de-DE" dirty="0"/>
              <a:t>= 0,9), Karmin(</a:t>
            </a:r>
            <a:r>
              <a:rPr lang="de-DE" dirty="0" err="1"/>
              <a:t>Rf</a:t>
            </a:r>
            <a:r>
              <a:rPr lang="de-DE" dirty="0"/>
              <a:t> =0),</a:t>
            </a:r>
          </a:p>
          <a:p>
            <a:r>
              <a:rPr lang="de-DE" dirty="0"/>
              <a:t>„Literaturwerte“: Patentblau(</a:t>
            </a:r>
            <a:r>
              <a:rPr lang="de-DE" dirty="0" err="1"/>
              <a:t>Rf</a:t>
            </a:r>
            <a:r>
              <a:rPr lang="de-DE" dirty="0"/>
              <a:t>=0,89), </a:t>
            </a:r>
            <a:r>
              <a:rPr lang="de-DE" dirty="0" err="1"/>
              <a:t>Chinolingelb</a:t>
            </a:r>
            <a:r>
              <a:rPr lang="de-DE" dirty="0"/>
              <a:t>(</a:t>
            </a:r>
            <a:r>
              <a:rPr lang="de-DE" dirty="0" err="1"/>
              <a:t>Rf</a:t>
            </a:r>
            <a:r>
              <a:rPr lang="de-DE" dirty="0"/>
              <a:t>=0,54), Karmin(</a:t>
            </a:r>
            <a:r>
              <a:rPr lang="de-DE" dirty="0" err="1"/>
              <a:t>Rf</a:t>
            </a:r>
            <a:r>
              <a:rPr lang="de-DE" dirty="0"/>
              <a:t>= 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>
                <a:sym typeface="Wingdings" panose="05000000000000000000" pitchFamily="2" charset="2"/>
              </a:rPr>
              <a:t> Probleme:</a:t>
            </a:r>
            <a:endParaRPr lang="de-DE" dirty="0"/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4572000" y="3200400"/>
            <a:ext cx="30480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de-DE"/>
              <a:t>_</a:t>
            </a:r>
          </a:p>
        </p:txBody>
      </p:sp>
    </p:spTree>
    <p:extLst>
      <p:ext uri="{BB962C8B-B14F-4D97-AF65-F5344CB8AC3E}">
        <p14:creationId xmlns:p14="http://schemas.microsoft.com/office/powerpoint/2010/main" val="340863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403</Words>
  <Application>Microsoft Office PowerPoint</Application>
  <PresentationFormat>Breitbild</PresentationFormat>
  <Paragraphs>54</Paragraphs>
  <Slides>14</Slides>
  <Notes>2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5" baseType="lpstr">
      <vt:lpstr>Ion</vt:lpstr>
      <vt:lpstr>Die bunte Welt der Farbstoffe</vt:lpstr>
      <vt:lpstr>Entstehung von Farben</vt:lpstr>
      <vt:lpstr>Eigenschaften eines farbigen Stoffes</vt:lpstr>
      <vt:lpstr>Farbigkeit eines Körpers</vt:lpstr>
      <vt:lpstr>PowerPoint-Präsentation</vt:lpstr>
      <vt:lpstr>PowerPoint-Präsentation</vt:lpstr>
      <vt:lpstr>PowerPoint-Präsentation</vt:lpstr>
      <vt:lpstr>Die E-Nummern</vt:lpstr>
      <vt:lpstr>Untersuchung des Farbüberzugs von Schokolinsen</vt:lpstr>
      <vt:lpstr>PowerPoint-Präsentation</vt:lpstr>
      <vt:lpstr>Untersuchung der Farbstoffe in Paprika (aktuelle Arbeit)</vt:lpstr>
      <vt:lpstr>PowerPoint-Präsentation</vt:lpstr>
      <vt:lpstr>Noch geplant</vt:lpstr>
      <vt:lpstr>Quellen: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Die bunte Welt der Farbstoffe</dc:title>
  <dc:creator>Lukas Braun</dc:creator>
  <cp:lastModifiedBy>Lukas Braun</cp:lastModifiedBy>
  <cp:revision>17</cp:revision>
  <dcterms:created xsi:type="dcterms:W3CDTF">2016-06-14T15:57:39Z</dcterms:created>
  <dcterms:modified xsi:type="dcterms:W3CDTF">2016-06-16T11:37:27Z</dcterms:modified>
</cp:coreProperties>
</file>

<file path=docProps/thumbnail.jpeg>
</file>